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charts/chart1.xml" ContentType="application/vnd.openxmlformats-officedocument.drawingml.chart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media/media1.mp4" ContentType="video/mp4"/>
  <Override PartName="/ppt/media/image2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perdita L(w)</c:v>
                </c:pt>
              </c:strCache>
            </c:strRef>
          </c:tx>
          <c:spPr>
            <a:solidFill>
              <a:srgbClr val="1a7a4c"/>
            </a:solidFill>
            <a:ln w="38160">
              <a:solidFill>
                <a:srgbClr val="1a7a4c"/>
              </a:solidFill>
              <a:round/>
            </a:ln>
          </c:spPr>
          <c:marker>
            <c:symbol val="circle"/>
            <c:size val="6"/>
            <c:spPr>
              <a:solidFill>
                <a:srgbClr val="1a7a4c"/>
              </a:solidFill>
            </c:spPr>
          </c:marker>
          <c:dLbls>
            <c:txPr>
              <a:bodyPr wrap="square"/>
              <a:lstStyle/>
              <a:p>
                <a:pPr>
                  <a:defRPr b="0" sz="1200" strike="noStrike" u="none">
                    <a:solidFill>
                      <a:srgbClr val="000000"/>
                    </a:solidFill>
                    <a:uFillTx/>
                    <a:latin typeface="Arial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3"/>
                <c:pt idx="0">
                  <c:v>-6</c:v>
                </c:pt>
                <c:pt idx="1">
                  <c:v>-5</c:v>
                </c:pt>
                <c:pt idx="2">
                  <c:v>-4</c:v>
                </c:pt>
                <c:pt idx="3">
                  <c:v>-3</c:v>
                </c:pt>
                <c:pt idx="4">
                  <c:v>-2</c:v>
                </c:pt>
                <c:pt idx="5">
                  <c:v>-1</c:v>
                </c:pt>
                <c:pt idx="6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4</c:v>
                </c:pt>
                <c:pt idx="11">
                  <c:v>5</c:v>
                </c:pt>
                <c:pt idx="12">
                  <c:v>6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3"/>
                <c:pt idx="0">
                  <c:v>7.08</c:v>
                </c:pt>
                <c:pt idx="1">
                  <c:v>5.1</c:v>
                </c:pt>
                <c:pt idx="2">
                  <c:v>3.48</c:v>
                </c:pt>
                <c:pt idx="3">
                  <c:v>2.22</c:v>
                </c:pt>
                <c:pt idx="4">
                  <c:v>1.32</c:v>
                </c:pt>
                <c:pt idx="5">
                  <c:v>0.78</c:v>
                </c:pt>
                <c:pt idx="6">
                  <c:v>0.6</c:v>
                </c:pt>
                <c:pt idx="7">
                  <c:v>0.78</c:v>
                </c:pt>
                <c:pt idx="8">
                  <c:v>1.32</c:v>
                </c:pt>
                <c:pt idx="9">
                  <c:v>2.22</c:v>
                </c:pt>
                <c:pt idx="10">
                  <c:v>3.48</c:v>
                </c:pt>
                <c:pt idx="11">
                  <c:v>5.1</c:v>
                </c:pt>
                <c:pt idx="12">
                  <c:v>7.08</c:v>
                </c:pt>
              </c:numCache>
            </c:numRef>
          </c:val>
          <c:smooth val="1"/>
        </c:ser>
        <c:hiLowLines>
          <c:spPr>
            <a:ln w="0">
              <a:noFill/>
            </a:ln>
          </c:spPr>
        </c:hiLowLines>
        <c:marker val="1"/>
        <c:axId val="70160697"/>
        <c:axId val="30121918"/>
      </c:lineChart>
      <c:catAx>
        <c:axId val="70160697"/>
        <c:scaling>
          <c:orientation val="minMax"/>
        </c:scaling>
        <c:delete val="1"/>
        <c:axPos val="b"/>
        <c:numFmt formatCode="[$-410]dd/mm/yyyy" sourceLinked="1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b="0" sz="1200" strike="noStrike" u="none">
                <a:solidFill>
                  <a:srgbClr val="000000"/>
                </a:solidFill>
                <a:uFillTx/>
                <a:latin typeface="Arial"/>
              </a:defRPr>
            </a:pPr>
          </a:p>
        </c:txPr>
        <c:crossAx val="30121918"/>
        <c:auto val="1"/>
        <c:lblAlgn val="ctr"/>
        <c:lblOffset val="100"/>
        <c:noMultiLvlLbl val="0"/>
      </c:catAx>
      <c:valAx>
        <c:axId val="3012191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b="0" sz="1200" strike="noStrike" u="none">
                <a:solidFill>
                  <a:srgbClr val="000000"/>
                </a:solidFill>
                <a:uFillTx/>
                <a:latin typeface="Arial"/>
              </a:defRPr>
            </a:pPr>
          </a:p>
        </c:txPr>
        <c:crossAx val="70160697"/>
        <c:crossBetween val="between"/>
      </c:valAx>
      <c:spPr>
        <a:noFill/>
        <a:ln w="0">
          <a:noFill/>
        </a:ln>
      </c:spPr>
    </c:plotArea>
    <c:plotVisOnly val="1"/>
    <c:dispBlanksAs val="span"/>
  </c:chart>
  <c:spPr>
    <a:solidFill>
      <a:srgbClr val="ffffff"/>
    </a:solidFill>
    <a:ln w="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spostare </a:t>
            </a: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la diapositiva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delle note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13DE6D4-E6CE-4A6A-91BC-808A79635268}" type="slidenum"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Spiego MCP come l'infrastruttura che rende l'AI affidabile dentro un'applicazione reale. dtomes4-mcp: Claude genera e archivia documentazione — ramo sviluppatore (MLPivot) e ramo utente (MLPP). MLPivot Pro è anche un prodotto autonomo con ricerca per significato.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D1C9FA9-573A-4FEC-B7A2-ECD88BE86029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LLM è un caso particolare di DL, che è un caso di ML. Un solo meccanismo — prevedere il token — da cui emergono scrivere, tradurre, programmare. Chiarisco che 'multimodale' = stessa moneta numerica per testo, immagini, audio.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035404B-33EA-4D6C-9B22-43B145841A5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Tre pedagogie a seconda di cosa riceve il modello insieme agli esempi. Cito che il rinforzo (con giudizi umani) è centrale per rendere un assistente più utile e onesto.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2E93766-196C-4B4D-9995-94E12B8049C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Distinzione che evita delusioni: un generativo molto bravo SEMBRA generale perché conversa di tutto, ma resta inferenza statistica vasta e circoscritta.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3AFEDEA-B370-4C0F-A928-1BEB94FF744A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Strumento potente e senza coscienza → la responsabilità è nostra. Tre scelte concrete di Anthropic. Sottolineo il punto valoriale per un'associazione: trasparenza, niente pubblicità.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6D9D89-35AD-4F68-8E5A-17CC404585E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Claude è ottimo amplificatore, rischioso come sostituto del giudizio. Sul panorama: la chiave è distinguere chi fa i modelli, chi dà gli attrezzi, chi gestisce la filiera. Per un'associazione basta un modello pronto, ben guidato.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77E83B0-7B9A-4D70-B1F7-E5755E3361BE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Le tre applicazioni concrete per noi. Sottolineo la sintesi: 40 anni di esperienza + programmazione guidata dall'AI = la giusta combinazione. Un'associazione non 'compra l'AI', si costruisce uno strumento su misura.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2F97E60-7AE9-404B-B197-191EA6DAB2C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Invito caloroso: data/ora, Meet, link al documento. Annuncio il regalo — la copia rilegata per chi viene di persona. Ringrazio e apro alle domande.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41C9A3B-A826-4731-A5D4-D9EB03467964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Benvenuto. Mi presento (Ruben Conti). Occasione speciale: i 120 anni dalla fondazione del Centro Esperantista Milanese, che ci ospita. Quaderno divulgativo per la FEI APS. Evento ibrido: in sede e in diretta su Meet. Stasera capiamo cosa fa davvero un'AI come Claude, senza bisogno di essere matematici. Il documento completo, interattivo, sarà online.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324F38C-A4C1-4F92-AA5D-D0E648EEE7E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Mappa del viaggio: dalla matematica essenziale al vocabolario, fino alle applicazioni per l'Esperanto e per la nostra associazione. Dico che il cuore visivo è il laboratorio interattivo (slide 4), che mostrerò dal vivo o inviterò a provare online.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C5D2966-45EB-424A-A75E-182E2A91AE38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Provocazione iniziale e cuore di tutto: sostituire «il modello capisce» con «il modello stima la risposta più probabile». Da qui discendono costi, allucinazioni e modo giusto di usarlo.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426106-170A-4534-BA95-8BD30D69F8DF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 mostro il laboratorio interattivo del sito: la retta che si raddrizza e la pallina che rotola a fondo valle sono lo stesso fenomeno. Cambiando dominio cambia la valle: non esiste un'unica curva. È anche l'origine del costo di addestramento (miliardi di pesi, molti passi).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BC9FF02-89D1-488C-9315-A747AA375AF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Lo stesso ritmo di Claude: dati → trasformazione tramite strati di pesi → stima. Cambia la scala (da 1 neurone a centinaia di miliardi), non l'impianto. Onestà: 'FTI' è una chiave di lettura, non il nome dato nel 1943.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CC609CA-794A-4ECA-9748-BC124DE468F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Antidoto alla mitologia: dietro 'intelligenza artificiale' c'è una parentela antica di medie, scarti e correlazioni. La minimizzazione della perdita è il metodo dei minimi quadrati, idea ottocentesca.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9DC637F-9F04-47A7-9AB9-D02217D76DE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Collego l'allucinazione all'inferenza senza ancoraggio. Anticipo MCP come soluzione (contesto reale). Cito che la novità di Opus 4.8 è proprio una maggiore onestà: segnala i dubbi.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C53F4E1-6C2D-42F0-9640-01BE6CF3ECD4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600" cy="308448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600" cy="359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Cinque parole per muoversi con sicurezza. Mi soffermo su MCP (slide dopo). Token: regola d'oro di costo — mandare solo il contesto utile, chiedere risposte della lunghezza giusta.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0000" cy="456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5E80208-F024-4CB4-A426-0D3D2D393AF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</a:t>
            </a: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modificare il </a:t>
            </a: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formato del </a:t>
            </a:r>
            <a:r>
              <a:rPr b="0" lang="it-IT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testo del titolo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Fai clic per modificare il formato del testo della struttura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Secondo livello struttura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Terzo livello struttura</a:t>
            </a:r>
            <a:endParaRPr b="0" lang="it-IT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Quarto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Quinto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Sesto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Settimo livello struttura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video" Target="../media/media1.mp4"/><Relationship Id="rId2" Type="http://schemas.microsoft.com/office/2007/relationships/media" Target="../media/media1.mp4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6b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7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8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9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10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1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prefazion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1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2" TargetMode="External"/><Relationship Id="rId2" Type="http://schemas.openxmlformats.org/officeDocument/2006/relationships/chart" Target="../charts/chart1.xml"/><Relationship Id="rId3" Type="http://schemas.openxmlformats.org/officeDocument/2006/relationships/hyperlink" Target="file:///C:/_1300/ArtefaritaInferenco/artefarita-inferenco.html#c2" TargetMode="External"/><Relationship Id="rId4" Type="http://schemas.openxmlformats.org/officeDocument/2006/relationships/hyperlink" Target="file:///C:/_1300/ArtefaritaInferenco/artefarita-inferenco.html#c2" TargetMode="External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3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4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5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file:///C:/_1300/ArtefaritaInferenco/artefarita-inferenco.html#c6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1040" cy="685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>
                <p:cTn>
                  <p:stCondLst>
                    <p:cond delay="0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MCP: il vero motore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731520" y="1783080"/>
            <a:ext cx="5484600" cy="23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8000"/>
              </a:lnSpc>
              <a:spcAft>
                <a:spcPts val="901"/>
              </a:spcAft>
              <a:tabLst>
                <a:tab algn="l" pos="0"/>
              </a:tabLst>
            </a:pPr>
            <a:r>
              <a:rPr b="1" lang="en-US" sz="18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Model Context Protocol — standard aperto di Anthropic (nov. 2024).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spcAft>
                <a:spcPts val="901"/>
              </a:spcAft>
              <a:tabLst>
                <a:tab algn="l" pos="0"/>
              </a:tabLst>
            </a:pPr>
            <a:r>
              <a:rPr b="0" lang="en-US" sz="18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Una “presa USB-C per l’AI”: collega modelli a dati e strumenti senza adattatori su misura.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algn="l" pos="0"/>
              </a:tabLst>
            </a:pPr>
            <a:r>
              <a:rPr b="0" lang="en-US" sz="18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Permette soluzioni verticali: l’AI lavora guidata dentro il nostro framework.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6"/>
          <p:cNvSpPr/>
          <p:nvPr/>
        </p:nvSpPr>
        <p:spPr>
          <a:xfrm>
            <a:off x="731520" y="4069080"/>
            <a:ext cx="10513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Esempio reale — dtomes4-mcp genera documentazione su due rami: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31520" y="4526280"/>
            <a:ext cx="5210280" cy="15526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731520" y="4526280"/>
            <a:ext cx="80640" cy="155268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32760" y="469080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MLPivot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932760" y="5203080"/>
            <a:ext cx="48445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Knowledge base tecnica per sviluppatore e Claude (SQLite, ricerca full-text).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Shape 11"/>
          <p:cNvSpPr/>
          <p:nvPr/>
        </p:nvSpPr>
        <p:spPr>
          <a:xfrm>
            <a:off x="6309360" y="4526280"/>
            <a:ext cx="5210280" cy="15526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6309360" y="4526280"/>
            <a:ext cx="80640" cy="155268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13"/>
          <p:cNvSpPr/>
          <p:nvPr/>
        </p:nvSpPr>
        <p:spPr>
          <a:xfrm>
            <a:off x="6510600" y="469080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MLPP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14"/>
          <p:cNvSpPr/>
          <p:nvPr/>
        </p:nvSpPr>
        <p:spPr>
          <a:xfrm>
            <a:off x="6510600" y="5203080"/>
            <a:ext cx="48445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Aiuto per l’utente finale in-app (PostgreSQL + ricerca vettoriale).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ML · DL · LLM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5"/>
          <p:cNvSpPr/>
          <p:nvPr/>
        </p:nvSpPr>
        <p:spPr>
          <a:xfrm>
            <a:off x="731520" y="1783080"/>
            <a:ext cx="5667480" cy="402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8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Cerchi concentrici, dal più ampio al più specifico: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spcAft>
                <a:spcPts val="1001"/>
              </a:spcAft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ML — imparare dai dati (anche senza reti neurali).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spcAft>
                <a:spcPts val="1001"/>
              </a:spcAft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DL — reti neurali con molti strati.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8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LLM — modello DL del linguaggio: prevede il token successivo. Claude è un LLM (oggi anche multimodale).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6"/>
          <p:cNvSpPr/>
          <p:nvPr/>
        </p:nvSpPr>
        <p:spPr>
          <a:xfrm>
            <a:off x="7040880" y="1828800"/>
            <a:ext cx="4204440" cy="3655800"/>
          </a:xfrm>
          <a:prstGeom prst="ellipse">
            <a:avLst/>
          </a:prstGeom>
          <a:solidFill>
            <a:srgbClr val="dceae1"/>
          </a:solidFill>
          <a:ln w="19050">
            <a:solidFill>
              <a:srgbClr val="1a7a4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7"/>
          <p:cNvSpPr/>
          <p:nvPr/>
        </p:nvSpPr>
        <p:spPr>
          <a:xfrm>
            <a:off x="7680960" y="2331720"/>
            <a:ext cx="2924280" cy="2649960"/>
          </a:xfrm>
          <a:prstGeom prst="ellipse">
            <a:avLst/>
          </a:prstGeom>
          <a:solidFill>
            <a:srgbClr val="bfd9c9"/>
          </a:solidFill>
          <a:ln w="19050">
            <a:solidFill>
              <a:srgbClr val="1a7a4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8"/>
          <p:cNvSpPr/>
          <p:nvPr/>
        </p:nvSpPr>
        <p:spPr>
          <a:xfrm>
            <a:off x="8366760" y="2926080"/>
            <a:ext cx="1552680" cy="1461240"/>
          </a:xfrm>
          <a:prstGeom prst="ellipse">
            <a:avLst/>
          </a:prstGeom>
          <a:solidFill>
            <a:srgbClr val="1a7a4c"/>
          </a:solidFill>
          <a:ln w="19050">
            <a:solidFill>
              <a:srgbClr val="0f523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9"/>
          <p:cNvSpPr/>
          <p:nvPr/>
        </p:nvSpPr>
        <p:spPr>
          <a:xfrm>
            <a:off x="7040880" y="1965960"/>
            <a:ext cx="4204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ML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10"/>
          <p:cNvSpPr/>
          <p:nvPr/>
        </p:nvSpPr>
        <p:spPr>
          <a:xfrm>
            <a:off x="7680960" y="2468880"/>
            <a:ext cx="29242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DL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11"/>
          <p:cNvSpPr/>
          <p:nvPr/>
        </p:nvSpPr>
        <p:spPr>
          <a:xfrm>
            <a:off x="8366760" y="3474720"/>
            <a:ext cx="155268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LLM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Come si insegna a un modello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5"/>
          <p:cNvSpPr/>
          <p:nvPr/>
        </p:nvSpPr>
        <p:spPr>
          <a:xfrm>
            <a:off x="640080" y="187452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6"/>
          <p:cNvSpPr/>
          <p:nvPr/>
        </p:nvSpPr>
        <p:spPr>
          <a:xfrm>
            <a:off x="640080" y="1874520"/>
            <a:ext cx="3427200" cy="1080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7"/>
          <p:cNvSpPr/>
          <p:nvPr/>
        </p:nvSpPr>
        <p:spPr>
          <a:xfrm>
            <a:off x="868680" y="2148840"/>
            <a:ext cx="2970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Supervisionato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8"/>
          <p:cNvSpPr/>
          <p:nvPr/>
        </p:nvSpPr>
        <p:spPr>
          <a:xfrm>
            <a:off x="868680" y="2880360"/>
            <a:ext cx="2970000" cy="127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Esempi con la risposta giusta.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9"/>
          <p:cNvSpPr/>
          <p:nvPr/>
        </p:nvSpPr>
        <p:spPr>
          <a:xfrm>
            <a:off x="868680" y="4343400"/>
            <a:ext cx="29700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1" i="1" lang="en-US" sz="1500" strike="noStrike" u="none">
                <a:solidFill>
                  <a:srgbClr val="b3863a"/>
                </a:solidFill>
                <a:effectLst/>
                <a:uFillTx/>
                <a:latin typeface="Calibri"/>
                <a:ea typeface="Calibri"/>
              </a:rPr>
              <a:t>Esempio:  </a:t>
            </a:r>
            <a:r>
              <a:rPr b="0" i="1" lang="en-US" sz="15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Filtro antispam su email già etichettate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10"/>
          <p:cNvSpPr/>
          <p:nvPr/>
        </p:nvSpPr>
        <p:spPr>
          <a:xfrm>
            <a:off x="4370760" y="187452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Shape 11"/>
          <p:cNvSpPr/>
          <p:nvPr/>
        </p:nvSpPr>
        <p:spPr>
          <a:xfrm>
            <a:off x="4370760" y="1874520"/>
            <a:ext cx="3427200" cy="1080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2"/>
          <p:cNvSpPr/>
          <p:nvPr/>
        </p:nvSpPr>
        <p:spPr>
          <a:xfrm>
            <a:off x="4599360" y="2148840"/>
            <a:ext cx="2970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Non supervisionato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3"/>
          <p:cNvSpPr/>
          <p:nvPr/>
        </p:nvSpPr>
        <p:spPr>
          <a:xfrm>
            <a:off x="4599360" y="2880360"/>
            <a:ext cx="2970000" cy="127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Solo dati, nessuna etichetta: trova struttura.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4"/>
          <p:cNvSpPr/>
          <p:nvPr/>
        </p:nvSpPr>
        <p:spPr>
          <a:xfrm>
            <a:off x="4599360" y="4343400"/>
            <a:ext cx="29700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1" i="1" lang="en-US" sz="1500" strike="noStrike" u="none">
                <a:solidFill>
                  <a:srgbClr val="b3863a"/>
                </a:solidFill>
                <a:effectLst/>
                <a:uFillTx/>
                <a:latin typeface="Calibri"/>
                <a:ea typeface="Calibri"/>
              </a:rPr>
              <a:t>Esempio:  </a:t>
            </a:r>
            <a:r>
              <a:rPr b="0" i="1" lang="en-US" sz="15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Segmentare clienti in gruppi affini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Shape 15"/>
          <p:cNvSpPr/>
          <p:nvPr/>
        </p:nvSpPr>
        <p:spPr>
          <a:xfrm>
            <a:off x="8101440" y="187452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16"/>
          <p:cNvSpPr/>
          <p:nvPr/>
        </p:nvSpPr>
        <p:spPr>
          <a:xfrm>
            <a:off x="8101440" y="1874520"/>
            <a:ext cx="3427200" cy="10800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17"/>
          <p:cNvSpPr/>
          <p:nvPr/>
        </p:nvSpPr>
        <p:spPr>
          <a:xfrm>
            <a:off x="8330040" y="2148840"/>
            <a:ext cx="29700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Per rinforzo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18"/>
          <p:cNvSpPr/>
          <p:nvPr/>
        </p:nvSpPr>
        <p:spPr>
          <a:xfrm>
            <a:off x="8330040" y="2880360"/>
            <a:ext cx="2970000" cy="127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Premi e penalità dopo i tentativi.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9"/>
          <p:cNvSpPr/>
          <p:nvPr/>
        </p:nvSpPr>
        <p:spPr>
          <a:xfrm>
            <a:off x="8330040" y="4343400"/>
            <a:ext cx="29700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1" i="1" lang="en-US" sz="1500" strike="noStrike" u="none">
                <a:solidFill>
                  <a:srgbClr val="b3863a"/>
                </a:solidFill>
                <a:effectLst/>
                <a:uFillTx/>
                <a:latin typeface="Calibri"/>
                <a:ea typeface="Calibri"/>
              </a:rPr>
              <a:t>Esempio:  </a:t>
            </a:r>
            <a:r>
              <a:rPr b="0" i="1" lang="en-US" sz="15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Affinare le risposte di un assistente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AGI e IA generativa: due cose diverse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5"/>
          <p:cNvSpPr/>
          <p:nvPr/>
        </p:nvSpPr>
        <p:spPr>
          <a:xfrm>
            <a:off x="731520" y="1828800"/>
            <a:ext cx="5210280" cy="347292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6"/>
          <p:cNvSpPr/>
          <p:nvPr/>
        </p:nvSpPr>
        <p:spPr>
          <a:xfrm>
            <a:off x="731520" y="1828800"/>
            <a:ext cx="80640" cy="347292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7"/>
          <p:cNvSpPr/>
          <p:nvPr/>
        </p:nvSpPr>
        <p:spPr>
          <a:xfrm>
            <a:off x="93276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IA generativa  —  esiste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8"/>
          <p:cNvSpPr/>
          <p:nvPr/>
        </p:nvSpPr>
        <p:spPr>
          <a:xfrm>
            <a:off x="932760" y="2505600"/>
            <a:ext cx="484452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Genera testo, immagini, codice campionando dalle distribuzioni apprese. Potente ma specializzata. Claude è qui.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9"/>
          <p:cNvSpPr/>
          <p:nvPr/>
        </p:nvSpPr>
        <p:spPr>
          <a:xfrm>
            <a:off x="6309360" y="1828800"/>
            <a:ext cx="5210280" cy="347292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0"/>
          <p:cNvSpPr/>
          <p:nvPr/>
        </p:nvSpPr>
        <p:spPr>
          <a:xfrm>
            <a:off x="6309360" y="1828800"/>
            <a:ext cx="80640" cy="347292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1"/>
          <p:cNvSpPr/>
          <p:nvPr/>
        </p:nvSpPr>
        <p:spPr>
          <a:xfrm>
            <a:off x="651060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AGI  —  ipotesi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2"/>
          <p:cNvSpPr/>
          <p:nvPr/>
        </p:nvSpPr>
        <p:spPr>
          <a:xfrm>
            <a:off x="6510600" y="2505600"/>
            <a:ext cx="4844520" cy="264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Intelligenza generale al pari (o oltre) l’uomo, in ogni dominio. Oggi non esiste: è ricerca e dibattito, non un prodotto.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3"/>
          <p:cNvSpPr/>
          <p:nvPr/>
        </p:nvSpPr>
        <p:spPr>
          <a:xfrm>
            <a:off x="731520" y="5577840"/>
            <a:ext cx="105138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“Parlare di tutto” non è “capire e padroneggiare tutto”.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Etica: l’approccio di Anthropic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Shape 5"/>
          <p:cNvSpPr/>
          <p:nvPr/>
        </p:nvSpPr>
        <p:spPr>
          <a:xfrm>
            <a:off x="640080" y="1874520"/>
            <a:ext cx="3427200" cy="33814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6"/>
          <p:cNvSpPr/>
          <p:nvPr/>
        </p:nvSpPr>
        <p:spPr>
          <a:xfrm>
            <a:off x="640080" y="1874520"/>
            <a:ext cx="80640" cy="338148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7"/>
          <p:cNvSpPr/>
          <p:nvPr/>
        </p:nvSpPr>
        <p:spPr>
          <a:xfrm>
            <a:off x="841320" y="203904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Constitutional AI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8"/>
          <p:cNvSpPr/>
          <p:nvPr/>
        </p:nvSpPr>
        <p:spPr>
          <a:xfrm>
            <a:off x="841320" y="2551320"/>
            <a:ext cx="30614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Una “costituzione” esplicita di principi: il modello critica e corregge sé stesso.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Shape 9"/>
          <p:cNvSpPr/>
          <p:nvPr/>
        </p:nvSpPr>
        <p:spPr>
          <a:xfrm>
            <a:off x="4370760" y="1874520"/>
            <a:ext cx="3427200" cy="33814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10"/>
          <p:cNvSpPr/>
          <p:nvPr/>
        </p:nvSpPr>
        <p:spPr>
          <a:xfrm>
            <a:off x="4370760" y="1874520"/>
            <a:ext cx="80640" cy="338148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11"/>
          <p:cNvSpPr/>
          <p:nvPr/>
        </p:nvSpPr>
        <p:spPr>
          <a:xfrm>
            <a:off x="4572000" y="203904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Scalata responsabile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12"/>
          <p:cNvSpPr/>
          <p:nvPr/>
        </p:nvSpPr>
        <p:spPr>
          <a:xfrm>
            <a:off x="4572000" y="2551320"/>
            <a:ext cx="30614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Più capacità → più salvaguardie. Il modello “Mythos” è trattenuto per ragioni di cybersicurezza.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Shape 13"/>
          <p:cNvSpPr/>
          <p:nvPr/>
        </p:nvSpPr>
        <p:spPr>
          <a:xfrm>
            <a:off x="8101440" y="1874520"/>
            <a:ext cx="3427200" cy="33814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Shape 14"/>
          <p:cNvSpPr/>
          <p:nvPr/>
        </p:nvSpPr>
        <p:spPr>
          <a:xfrm>
            <a:off x="8101440" y="1874520"/>
            <a:ext cx="80640" cy="338148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15"/>
          <p:cNvSpPr/>
          <p:nvPr/>
        </p:nvSpPr>
        <p:spPr>
          <a:xfrm>
            <a:off x="8302680" y="203904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Onestà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6"/>
          <p:cNvSpPr/>
          <p:nvPr/>
        </p:nvSpPr>
        <p:spPr>
          <a:xfrm>
            <a:off x="8302680" y="2551320"/>
            <a:ext cx="30614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Opus 4.8 ammette i dubbi e afferma meno cose non verificate.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7"/>
          <p:cNvSpPr/>
          <p:nvPr/>
        </p:nvSpPr>
        <p:spPr>
          <a:xfrm>
            <a:off x="731520" y="5486400"/>
            <a:ext cx="105138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10000"/>
              </a:lnSpc>
              <a:tabLst>
                <a:tab algn="l" pos="0"/>
              </a:tabLst>
            </a:pPr>
            <a:r>
              <a:rPr b="0" i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Per una non-profit, scegliere strumenti è anche una scelta di valori — i prodotti Claude non ospitano pubblicità.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Claude al lavoro · il panorama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5"/>
          <p:cNvSpPr/>
          <p:nvPr/>
        </p:nvSpPr>
        <p:spPr>
          <a:xfrm>
            <a:off x="731520" y="1737360"/>
            <a:ext cx="53931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Dove dà il meglio (es. Opus 4.8 nella programmazione):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6"/>
          <p:cNvSpPr/>
          <p:nvPr/>
        </p:nvSpPr>
        <p:spPr>
          <a:xfrm>
            <a:off x="731520" y="2194560"/>
            <a:ext cx="5393160" cy="27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343080" indent="-343080" defTabSz="914400">
              <a:lnSpc>
                <a:spcPct val="112000"/>
              </a:lnSpc>
              <a:spcAft>
                <a:spcPts val="799"/>
              </a:spcAft>
              <a:buClr>
                <a:srgbClr val="1b2620"/>
              </a:buClr>
              <a:buFont typeface="Symbol" charset="2"/>
              <a:buChar char=""/>
            </a:pPr>
            <a:r>
              <a:rPr b="0" lang="en-US" sz="135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Pianifica, regge grandi basi di codice, si accorge dei propri errori.</a:t>
            </a:r>
            <a:endParaRPr b="0" lang="it-IT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12000"/>
              </a:lnSpc>
              <a:spcAft>
                <a:spcPts val="799"/>
              </a:spcAft>
              <a:buClr>
                <a:srgbClr val="1b2620"/>
              </a:buClr>
              <a:buFont typeface="Symbol" charset="2"/>
              <a:buChar char=""/>
            </a:pPr>
            <a:r>
              <a:rPr b="0" lang="en-US" sz="135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Agentico: con Claude Code orchestra molti sotto-agenti.</a:t>
            </a:r>
            <a:endParaRPr b="0" lang="it-IT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12000"/>
              </a:lnSpc>
              <a:buClr>
                <a:srgbClr val="1b2620"/>
              </a:buClr>
              <a:buFont typeface="Symbol" charset="2"/>
              <a:buChar char=""/>
            </a:pPr>
            <a:r>
              <a:rPr b="0" lang="en-US" sz="135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Anche: documenti, disegno, supporto medico*, ricerca.</a:t>
            </a:r>
            <a:endParaRPr b="0" lang="it-IT" sz="13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7"/>
          <p:cNvSpPr/>
          <p:nvPr/>
        </p:nvSpPr>
        <p:spPr>
          <a:xfrm>
            <a:off x="731520" y="5029200"/>
            <a:ext cx="53931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1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* amplifica una competenza umana, non la sostituisce.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8"/>
          <p:cNvSpPr/>
          <p:nvPr/>
        </p:nvSpPr>
        <p:spPr>
          <a:xfrm>
            <a:off x="6217920" y="1737360"/>
            <a:ext cx="5301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Tre famiglie da non confondere: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Shape 9"/>
          <p:cNvSpPr/>
          <p:nvPr/>
        </p:nvSpPr>
        <p:spPr>
          <a:xfrm>
            <a:off x="6217920" y="2194560"/>
            <a:ext cx="5301720" cy="11412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10"/>
          <p:cNvSpPr/>
          <p:nvPr/>
        </p:nvSpPr>
        <p:spPr>
          <a:xfrm>
            <a:off x="6217920" y="2194560"/>
            <a:ext cx="80640" cy="11412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11"/>
          <p:cNvSpPr/>
          <p:nvPr/>
        </p:nvSpPr>
        <p:spPr>
          <a:xfrm>
            <a:off x="6419160" y="2359080"/>
            <a:ext cx="4935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Veri LLM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2"/>
          <p:cNvSpPr/>
          <p:nvPr/>
        </p:nvSpPr>
        <p:spPr>
          <a:xfrm>
            <a:off x="6419160" y="2871360"/>
            <a:ext cx="493596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OpenAI (GPT), Anthropic (Claude). Il prodotto è il modello.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13"/>
          <p:cNvSpPr/>
          <p:nvPr/>
        </p:nvSpPr>
        <p:spPr>
          <a:xfrm>
            <a:off x="6217920" y="3429000"/>
            <a:ext cx="5301720" cy="11412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Shape 14"/>
          <p:cNvSpPr/>
          <p:nvPr/>
        </p:nvSpPr>
        <p:spPr>
          <a:xfrm>
            <a:off x="6217920" y="3429000"/>
            <a:ext cx="80640" cy="114120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15"/>
          <p:cNvSpPr/>
          <p:nvPr/>
        </p:nvSpPr>
        <p:spPr>
          <a:xfrm>
            <a:off x="6419160" y="3593520"/>
            <a:ext cx="4935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Librerie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16"/>
          <p:cNvSpPr/>
          <p:nvPr/>
        </p:nvSpPr>
        <p:spPr>
          <a:xfrm>
            <a:off x="6419160" y="4105800"/>
            <a:ext cx="493596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TensorFlow: il tornio per costruire reti, non un modello.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17"/>
          <p:cNvSpPr/>
          <p:nvPr/>
        </p:nvSpPr>
        <p:spPr>
          <a:xfrm>
            <a:off x="6217920" y="4663440"/>
            <a:ext cx="5301720" cy="1278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Shape 18"/>
          <p:cNvSpPr/>
          <p:nvPr/>
        </p:nvSpPr>
        <p:spPr>
          <a:xfrm>
            <a:off x="6217920" y="4663440"/>
            <a:ext cx="80640" cy="127836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19"/>
          <p:cNvSpPr/>
          <p:nvPr/>
        </p:nvSpPr>
        <p:spPr>
          <a:xfrm>
            <a:off x="6419160" y="4827960"/>
            <a:ext cx="4935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Piattaforme MLOps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20"/>
          <p:cNvSpPr/>
          <p:nvPr/>
        </p:nvSpPr>
        <p:spPr>
          <a:xfrm>
            <a:off x="6419160" y="5340240"/>
            <a:ext cx="49359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Michelangelo (Uber), FBLearner (Meta), Bighead (Airbnb), SageMaker, Databricks: gestiscono il ciclo di vita, non sono LLM.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Esperanto, AI e la FEI APS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5"/>
          <p:cNvSpPr/>
          <p:nvPr/>
        </p:nvSpPr>
        <p:spPr>
          <a:xfrm>
            <a:off x="731520" y="182880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6"/>
          <p:cNvSpPr/>
          <p:nvPr/>
        </p:nvSpPr>
        <p:spPr>
          <a:xfrm>
            <a:off x="731520" y="1828800"/>
            <a:ext cx="80640" cy="356436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7"/>
          <p:cNvSpPr/>
          <p:nvPr/>
        </p:nvSpPr>
        <p:spPr>
          <a:xfrm>
            <a:off x="932760" y="199332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Robot in Esperanto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 8"/>
          <p:cNvSpPr/>
          <p:nvPr/>
        </p:nvSpPr>
        <p:spPr>
          <a:xfrm>
            <a:off x="932760" y="2505600"/>
            <a:ext cx="3061440" cy="27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Un robot che parla la Internacia lingvo, scrive e disegna: LLM + voce + disegno, guidati via MCP.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9"/>
          <p:cNvSpPr/>
          <p:nvPr/>
        </p:nvSpPr>
        <p:spPr>
          <a:xfrm>
            <a:off x="4526280" y="182880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10"/>
          <p:cNvSpPr/>
          <p:nvPr/>
        </p:nvSpPr>
        <p:spPr>
          <a:xfrm>
            <a:off x="4526280" y="1828800"/>
            <a:ext cx="80640" cy="356436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 11"/>
          <p:cNvSpPr/>
          <p:nvPr/>
        </p:nvSpPr>
        <p:spPr>
          <a:xfrm>
            <a:off x="4727520" y="199332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Grammatica in Skills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 12"/>
          <p:cNvSpPr/>
          <p:nvPr/>
        </p:nvSpPr>
        <p:spPr>
          <a:xfrm>
            <a:off x="4727520" y="2505600"/>
            <a:ext cx="3061440" cy="27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Convertire la PMEG di Bertilo Wennergren in Skills: inferenza vincolata dalle regole, non “a orecchio”.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13"/>
          <p:cNvSpPr/>
          <p:nvPr/>
        </p:nvSpPr>
        <p:spPr>
          <a:xfrm>
            <a:off x="8046720" y="1828800"/>
            <a:ext cx="3427200" cy="356436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14"/>
          <p:cNvSpPr/>
          <p:nvPr/>
        </p:nvSpPr>
        <p:spPr>
          <a:xfrm>
            <a:off x="8046720" y="1828800"/>
            <a:ext cx="80640" cy="356436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15"/>
          <p:cNvSpPr/>
          <p:nvPr/>
        </p:nvSpPr>
        <p:spPr>
          <a:xfrm>
            <a:off x="8247960" y="1993320"/>
            <a:ext cx="30614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Framework per la FEI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16"/>
          <p:cNvSpPr/>
          <p:nvPr/>
        </p:nvSpPr>
        <p:spPr>
          <a:xfrm>
            <a:off x="8247960" y="2505600"/>
            <a:ext cx="3061440" cy="27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Soci, quote, eventi, protocollo, comunicazioni: tutto attorno a un framework. 18 mesi di lavoro, 40 anni di esperienza + AI.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236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 0"/>
          <p:cNvSpPr/>
          <p:nvPr/>
        </p:nvSpPr>
        <p:spPr>
          <a:xfrm>
            <a:off x="5934600" y="640080"/>
            <a:ext cx="228600" cy="22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7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97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 1"/>
          <p:cNvSpPr/>
          <p:nvPr/>
        </p:nvSpPr>
        <p:spPr>
          <a:xfrm>
            <a:off x="640080" y="1371600"/>
            <a:ext cx="1087956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48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Vi aspetto</a:t>
            </a:r>
            <a:endParaRPr b="0" lang="it-IT" sz="4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2"/>
          <p:cNvSpPr/>
          <p:nvPr/>
        </p:nvSpPr>
        <p:spPr>
          <a:xfrm>
            <a:off x="640080" y="2331720"/>
            <a:ext cx="108795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200" strike="noStrike" u="none">
                <a:solidFill>
                  <a:srgbClr val="e7c071"/>
                </a:solidFill>
                <a:effectLst/>
                <a:uFillTx/>
                <a:latin typeface="Georgia"/>
                <a:ea typeface="Georgia"/>
              </a:rPr>
              <a:t>Giovedì 25 giugno 2026  ·  ore 18:30</a:t>
            </a:r>
            <a:endParaRPr b="0" lang="it-IT" sz="2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"/>
          <p:cNvSpPr/>
          <p:nvPr/>
        </p:nvSpPr>
        <p:spPr>
          <a:xfrm>
            <a:off x="640080" y="2971800"/>
            <a:ext cx="1087956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28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d8e4dd"/>
                </a:solidFill>
                <a:effectLst/>
                <a:uFillTx/>
                <a:latin typeface="Calibri"/>
                <a:ea typeface="Calibri"/>
              </a:rPr>
              <a:t>Circolo Esperantista Milanese — Via De Predis (ingr. Via Bramantino), Milano</a:t>
            </a:r>
            <a:endParaRPr b="0" lang="it-IT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8000"/>
              </a:lnSpc>
              <a:tabLst>
                <a:tab algn="l" pos="0"/>
              </a:tabLst>
            </a:pPr>
            <a:r>
              <a:rPr b="0" i="1" lang="en-US" sz="1500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Nel 120º anniversario della fondazione del Centro</a:t>
            </a:r>
            <a:endParaRPr b="0" lang="it-IT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8000"/>
              </a:lnSpc>
              <a:tabLst>
                <a:tab algn="l" pos="0"/>
              </a:tabLst>
            </a:pPr>
            <a:r>
              <a:rPr b="0" lang="en-US" sz="1500" strike="noStrike" u="none">
                <a:solidFill>
                  <a:srgbClr val="d8e4dd"/>
                </a:solidFill>
                <a:effectLst/>
                <a:uFillTx/>
                <a:latin typeface="Calibri"/>
                <a:ea typeface="Calibri"/>
              </a:rPr>
              <a:t>In diretta anche su Google Meet:   [ link da inserire ]</a:t>
            </a:r>
            <a:endParaRPr b="0" lang="it-IT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28000"/>
              </a:lnSpc>
              <a:tabLst>
                <a:tab algn="l" pos="0"/>
              </a:tabLst>
            </a:pPr>
            <a:r>
              <a:rPr b="0" lang="en-US" sz="1500" strike="noStrike" u="sng">
                <a:solidFill>
                  <a:srgbClr val="0563c1"/>
                </a:solidFill>
                <a:effectLst/>
                <a:uFillTx/>
                <a:latin typeface="Calibri"/>
                <a:ea typeface="Calibri"/>
                <a:hlinkClick r:id="rId1"/>
              </a:rPr>
              <a:t>Documento completo (HTML):   inserire l’URL</a:t>
            </a:r>
            <a:endParaRPr b="0" lang="it-IT" sz="15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4"/>
          <p:cNvSpPr/>
          <p:nvPr/>
        </p:nvSpPr>
        <p:spPr>
          <a:xfrm>
            <a:off x="3337560" y="4754880"/>
            <a:ext cx="5486400" cy="360"/>
          </a:xfrm>
          <a:prstGeom prst="line">
            <a:avLst/>
          </a:prstGeom>
          <a:ln w="19050">
            <a:solidFill>
              <a:srgbClr val="1a7a4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5"/>
          <p:cNvSpPr/>
          <p:nvPr/>
        </p:nvSpPr>
        <p:spPr>
          <a:xfrm>
            <a:off x="640080" y="5029200"/>
            <a:ext cx="10879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700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In omaggio: </a:t>
            </a:r>
            <a:r>
              <a:rPr b="0" lang="en-US" sz="170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una copia rilegata del libro per chi partecipa di persona.</a:t>
            </a:r>
            <a:endParaRPr b="0" lang="it-IT" sz="17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6"/>
          <p:cNvSpPr/>
          <p:nvPr/>
        </p:nvSpPr>
        <p:spPr>
          <a:xfrm>
            <a:off x="640080" y="5943600"/>
            <a:ext cx="108795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99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Dankon!  —  Ruben Conti, per il Circolo Esperantista Milanese</a:t>
            </a:r>
            <a:endParaRPr b="0" lang="it-IT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236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0"/>
          <p:cNvSpPr/>
          <p:nvPr/>
        </p:nvSpPr>
        <p:spPr>
          <a:xfrm>
            <a:off x="640080" y="640080"/>
            <a:ext cx="1087956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pc="300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CEM CIRCOLO ESPERANTISTA MILANESE · QUADERNO DI DIVULGAZIONE</a:t>
            </a:r>
            <a:endParaRPr b="0" lang="it-IT" sz="1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1"/>
          <p:cNvSpPr/>
          <p:nvPr/>
        </p:nvSpPr>
        <p:spPr>
          <a:xfrm>
            <a:off x="640080" y="1554480"/>
            <a:ext cx="1087956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66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Artefarita Inferenco</a:t>
            </a:r>
            <a:endParaRPr b="0" lang="it-IT" sz="6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2"/>
          <p:cNvSpPr/>
          <p:nvPr/>
        </p:nvSpPr>
        <p:spPr>
          <a:xfrm>
            <a:off x="640080" y="2971800"/>
            <a:ext cx="1087956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2100" strike="noStrike" u="none">
                <a:solidFill>
                  <a:srgbClr val="e7c071"/>
                </a:solidFill>
                <a:effectLst/>
                <a:uFillTx/>
                <a:latin typeface="Georgia"/>
                <a:ea typeface="Georgia"/>
              </a:rPr>
              <a:t>«Inferenza Artificiale» — capire davvero l’Intelligenza Artificiale</a:t>
            </a:r>
            <a:endParaRPr b="0" lang="it-IT" sz="2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0" i="1" lang="en-US" sz="2100" strike="noStrike" u="none">
                <a:solidFill>
                  <a:srgbClr val="ffff00"/>
                </a:solidFill>
                <a:effectLst/>
                <a:uFillTx/>
                <a:latin typeface="Georgia"/>
                <a:ea typeface="Georgia"/>
              </a:rPr>
              <a:t>Inferenza: “deduzione statistica a partire da esempi”.</a:t>
            </a:r>
            <a:r>
              <a:rPr b="0" i="1" lang="en-US" sz="2100" strike="noStrike" u="none">
                <a:solidFill>
                  <a:srgbClr val="e7c071"/>
                </a:solidFill>
                <a:effectLst/>
                <a:uFillTx/>
                <a:latin typeface="Georgia"/>
                <a:ea typeface="Georgia"/>
              </a:rPr>
              <a:t> </a:t>
            </a:r>
            <a:endParaRPr b="0" lang="it-IT" sz="21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3"/>
          <p:cNvSpPr/>
          <p:nvPr/>
        </p:nvSpPr>
        <p:spPr>
          <a:xfrm>
            <a:off x="640080" y="3794760"/>
            <a:ext cx="203040" cy="20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6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86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4"/>
          <p:cNvSpPr/>
          <p:nvPr/>
        </p:nvSpPr>
        <p:spPr>
          <a:xfrm>
            <a:off x="1280160" y="3822120"/>
            <a:ext cx="73134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di Ruben Conti</a:t>
            </a:r>
            <a:endParaRPr b="0" lang="it-IT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Shape 5"/>
          <p:cNvSpPr/>
          <p:nvPr/>
        </p:nvSpPr>
        <p:spPr>
          <a:xfrm>
            <a:off x="640080" y="4754880"/>
            <a:ext cx="10881360" cy="360"/>
          </a:xfrm>
          <a:prstGeom prst="line">
            <a:avLst/>
          </a:prstGeom>
          <a:ln w="19050">
            <a:solidFill>
              <a:srgbClr val="1a7a4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6"/>
          <p:cNvSpPr/>
          <p:nvPr/>
        </p:nvSpPr>
        <p:spPr>
          <a:xfrm>
            <a:off x="640080" y="4937760"/>
            <a:ext cx="10879560" cy="178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1" lang="en-US" sz="1350" strike="noStrike" u="non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Giovedì 25 giugno 2026  ·  ore 18:30</a:t>
            </a:r>
            <a:endParaRPr b="0" lang="it-IT" sz="13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d8e4dd"/>
                </a:solidFill>
                <a:effectLst/>
                <a:uFillTx/>
                <a:latin typeface="Calibri"/>
                <a:ea typeface="Calibri"/>
              </a:rPr>
              <a:t>Centro Esperantista Milanese — Via De Predis (ingr. Via Bramantino), Milano</a:t>
            </a:r>
            <a:endParaRPr b="0" lang="it-IT" sz="13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i="1" lang="en-US" sz="1350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Nel 120º anniversario della fondazione del Centro</a:t>
            </a:r>
            <a:endParaRPr b="0" lang="it-IT" sz="13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lang="en-US" sz="1350" strike="noStrike" u="none">
                <a:solidFill>
                  <a:srgbClr val="c9d9cf"/>
                </a:solidFill>
                <a:effectLst/>
                <a:uFillTx/>
                <a:latin typeface="Calibri"/>
                <a:ea typeface="Calibri"/>
              </a:rPr>
              <a:t>In diretta anche su Google Meet  ·  meet.google.com/pev-gigr-hdw</a:t>
            </a:r>
            <a:endParaRPr b="0" lang="it-IT" sz="13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lang="en-US" sz="1350" strike="noStrike" u="sng">
                <a:solidFill>
                  <a:srgbClr val="0563c1"/>
                </a:solidFill>
                <a:effectLst/>
                <a:uFillTx/>
                <a:latin typeface="Calibri"/>
                <a:ea typeface="Calibri"/>
                <a:hlinkClick r:id="rId1"/>
              </a:rPr>
              <a:t>Documento completo (HTML)  ·  inserire l’URL</a:t>
            </a:r>
            <a:endParaRPr b="0" lang="it-IT" sz="135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Il percorso di stasera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5"/>
          <p:cNvSpPr/>
          <p:nvPr/>
        </p:nvSpPr>
        <p:spPr>
          <a:xfrm>
            <a:off x="731520" y="1737360"/>
            <a:ext cx="5210280" cy="42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1 · La tesi: l’AI inferisce, non “capisce”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2 · Imparare = scendere a fondo valle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3 · 1943: il primo neurone (FTI)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4 · Radici statistiche: Galton e Pearson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5 · Allucinazioni e non-senzienza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6"/>
          <p:cNvSpPr/>
          <p:nvPr/>
        </p:nvSpPr>
        <p:spPr>
          <a:xfrm>
            <a:off x="6309360" y="1737360"/>
            <a:ext cx="5210280" cy="42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6 · Il vocabolario: token, prompt, MCP…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7 · ML, DL e LLM · come si insegna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8 · AGI vs IA generativa · etica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9 · Claude al lavoro e il panorama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1400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10 · Esperanto, AI e la FEI APS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7"/>
          <p:cNvSpPr/>
          <p:nvPr/>
        </p:nvSpPr>
        <p:spPr>
          <a:xfrm>
            <a:off x="6080760" y="1828800"/>
            <a:ext cx="360" cy="3840480"/>
          </a:xfrm>
          <a:prstGeom prst="line">
            <a:avLst/>
          </a:prstGeom>
          <a:ln w="12700">
            <a:solidFill>
              <a:srgbClr val="cfe0d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236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0"/>
          <p:cNvSpPr/>
          <p:nvPr/>
        </p:nvSpPr>
        <p:spPr>
          <a:xfrm>
            <a:off x="640080" y="822960"/>
            <a:ext cx="164520" cy="1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70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7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"/>
          <p:cNvSpPr/>
          <p:nvPr/>
        </p:nvSpPr>
        <p:spPr>
          <a:xfrm>
            <a:off x="1188720" y="868680"/>
            <a:ext cx="73134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201" strike="noStrike" u="none">
                <a:solidFill>
                  <a:srgbClr val="e7c071"/>
                </a:solidFill>
                <a:effectLst/>
                <a:uFillTx/>
                <a:latin typeface="Calibri"/>
                <a:ea typeface="Calibri"/>
              </a:rPr>
              <a:t>La tesi del libro</a:t>
            </a:r>
            <a:endParaRPr b="0" lang="it-IT" sz="1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2">
            <a:hlinkClick r:id="rId1"/>
          </p:cNvPr>
          <p:cNvSpPr/>
          <p:nvPr/>
        </p:nvSpPr>
        <p:spPr>
          <a:xfrm>
            <a:off x="8961120" y="86868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3"/>
          <p:cNvSpPr/>
          <p:nvPr/>
        </p:nvSpPr>
        <p:spPr>
          <a:xfrm>
            <a:off x="640080" y="1828800"/>
            <a:ext cx="10879560" cy="21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lang="en-US" sz="5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L’AI non è </a:t>
            </a:r>
            <a:r>
              <a:rPr b="1" i="1" lang="en-US" sz="5200" strike="noStrike" u="none">
                <a:solidFill>
                  <a:srgbClr val="e7c071"/>
                </a:solidFill>
                <a:effectLst/>
                <a:uFillTx/>
                <a:latin typeface="Georgia"/>
                <a:ea typeface="Georgia"/>
              </a:rPr>
              <a:t>intelligente</a:t>
            </a:r>
            <a:r>
              <a:rPr b="1" lang="en-US" sz="5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.</a:t>
            </a:r>
            <a:endParaRPr b="0" lang="it-IT" sz="5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lang="en-US" sz="5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Fa </a:t>
            </a:r>
            <a:endParaRPr b="0" lang="it-IT" sz="5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1" i="1" lang="en-US" sz="5200" strike="noStrike" u="none">
                <a:solidFill>
                  <a:srgbClr val="e7c071"/>
                </a:solidFill>
                <a:effectLst/>
                <a:uFillTx/>
                <a:latin typeface="Georgia"/>
                <a:ea typeface="Georgia"/>
              </a:rPr>
              <a:t>inferenza</a:t>
            </a:r>
            <a:r>
              <a:rPr b="1" lang="en-US" sz="52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.</a:t>
            </a:r>
            <a:endParaRPr b="0" lang="it-IT" sz="5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4"/>
          <p:cNvSpPr/>
          <p:nvPr/>
        </p:nvSpPr>
        <p:spPr>
          <a:xfrm>
            <a:off x="640080" y="4480560"/>
            <a:ext cx="10879560" cy="127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20000"/>
              </a:lnSpc>
              <a:tabLst>
                <a:tab algn="l" pos="0"/>
              </a:tabLst>
            </a:pPr>
            <a:r>
              <a:rPr b="0" lang="en-US" sz="1900" strike="noStrike" u="none">
                <a:solidFill>
                  <a:srgbClr val="d8e4dd"/>
                </a:solidFill>
                <a:effectLst/>
                <a:uFillTx/>
                <a:latin typeface="Calibri"/>
                <a:ea typeface="Calibri"/>
              </a:rPr>
              <a:t>Inferire = stimare ciò che non si conosce a partire da esempi che si conoscono. Nessuna comprensione, nessuna coscienza: una stima di probabilità, ripetuta miliardi di volte.</a:t>
            </a:r>
            <a:endParaRPr b="0" lang="it-IT" sz="19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Imparare = scendere a fondo valle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5"/>
          <p:cNvSpPr/>
          <p:nvPr/>
        </p:nvSpPr>
        <p:spPr>
          <a:xfrm>
            <a:off x="731520" y="1783080"/>
            <a:ext cx="5576040" cy="402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5000"/>
              </a:lnSpc>
              <a:spcAft>
                <a:spcPts val="1001"/>
              </a:spcAft>
              <a:tabLst>
                <a:tab algn="l" pos="0"/>
              </a:tabLst>
            </a:pPr>
            <a:r>
              <a:rPr b="1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Funzione di perdita (loss): quanto il modello sbaglia.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1001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Loss = (y − previsione)²  —  media su tutti gli esempi.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1001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Imparare = cambiare i pesi per portare la perdita verso lo zero.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spcAft>
                <a:spcPts val="1001"/>
              </a:spcAft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Discesa del gradiente: un passo per volta verso il fondo.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i="1" lang="en-US" sz="1600" strike="noStrike" u="none">
                <a:solidFill>
                  <a:srgbClr val="0f5234"/>
                </a:solidFill>
                <a:effectLst/>
                <a:uFillTx/>
                <a:latin typeface="Calibri"/>
                <a:ea typeface="Calibri"/>
              </a:rPr>
              <a:t>Non una sola valle: ogni dominio ha la sua.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5" name="Chart 0"/>
          <p:cNvGraphicFramePr/>
          <p:nvPr/>
        </p:nvGraphicFramePr>
        <p:xfrm>
          <a:off x="6492240" y="1783080"/>
          <a:ext cx="5027400" cy="365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ext 6"/>
          <p:cNvSpPr/>
          <p:nvPr/>
        </p:nvSpPr>
        <p:spPr>
          <a:xfrm>
            <a:off x="6492240" y="5440680"/>
            <a:ext cx="5027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1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la “valle” della perdita: il fondo è il peso migliore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7">
            <a:hlinkClick r:id="rId3"/>
          </p:cNvPr>
          <p:cNvSpPr/>
          <p:nvPr/>
        </p:nvSpPr>
        <p:spPr>
          <a:xfrm>
            <a:off x="731520" y="5715000"/>
            <a:ext cx="55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sng">
                <a:solidFill>
                  <a:srgbClr val="0563c1"/>
                </a:solidFill>
                <a:effectLst/>
                <a:uFillTx/>
                <a:latin typeface="Calibri"/>
                <a:ea typeface="Calibri"/>
                <a:hlinkClick r:id="rId4"/>
              </a:rPr>
              <a:t>▶  Versione interattiva online (trascina e allena)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1943 — il primo neurone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5"/>
          <p:cNvSpPr/>
          <p:nvPr/>
        </p:nvSpPr>
        <p:spPr>
          <a:xfrm>
            <a:off x="731520" y="1783080"/>
            <a:ext cx="5484600" cy="20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15000"/>
              </a:lnSpc>
              <a:spcAft>
                <a:spcPts val="799"/>
              </a:spcAft>
              <a:tabLst>
                <a:tab algn="l" pos="0"/>
              </a:tabLst>
            </a:pPr>
            <a:r>
              <a:rPr b="1" lang="en-US" sz="17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Warren McCulloch &amp; Walter Pitts</a:t>
            </a:r>
            <a:endParaRPr b="0" lang="it-IT" sz="1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15000"/>
              </a:lnSpc>
              <a:tabLst>
                <a:tab algn="l" pos="0"/>
              </a:tabLst>
            </a:pPr>
            <a:r>
              <a:rPr b="0" lang="en-US" sz="16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Il neurone come unità a soglia: somma pesata degli ingressi, “scatta” oltre una soglia. È l’antenato diretto dei pesi w.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6"/>
          <p:cNvSpPr/>
          <p:nvPr/>
        </p:nvSpPr>
        <p:spPr>
          <a:xfrm>
            <a:off x="731520" y="4023360"/>
            <a:ext cx="866880" cy="866880"/>
          </a:xfrm>
          <a:prstGeom prst="ellipse">
            <a:avLst/>
          </a:prstGeom>
          <a:solidFill>
            <a:srgbClr val="1a7a4c"/>
          </a:solidFill>
          <a:ln w="0">
            <a:noFill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7"/>
          <p:cNvSpPr/>
          <p:nvPr/>
        </p:nvSpPr>
        <p:spPr>
          <a:xfrm>
            <a:off x="731520" y="4023360"/>
            <a:ext cx="866880" cy="86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F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8"/>
          <p:cNvSpPr/>
          <p:nvPr/>
        </p:nvSpPr>
        <p:spPr>
          <a:xfrm>
            <a:off x="1737360" y="4023360"/>
            <a:ext cx="24670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Calibri"/>
                <a:ea typeface="Calibri"/>
              </a:rPr>
              <a:t>Feature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le caratteristiche in ingresso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9"/>
          <p:cNvSpPr/>
          <p:nvPr/>
        </p:nvSpPr>
        <p:spPr>
          <a:xfrm>
            <a:off x="4389120" y="4023360"/>
            <a:ext cx="866880" cy="866880"/>
          </a:xfrm>
          <a:prstGeom prst="ellipse">
            <a:avLst/>
          </a:prstGeom>
          <a:solidFill>
            <a:srgbClr val="1a7a4c"/>
          </a:solidFill>
          <a:ln w="0">
            <a:noFill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Text 10"/>
          <p:cNvSpPr/>
          <p:nvPr/>
        </p:nvSpPr>
        <p:spPr>
          <a:xfrm>
            <a:off x="4389120" y="4023360"/>
            <a:ext cx="866880" cy="86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T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11"/>
          <p:cNvSpPr/>
          <p:nvPr/>
        </p:nvSpPr>
        <p:spPr>
          <a:xfrm>
            <a:off x="5394960" y="4023360"/>
            <a:ext cx="24670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Calibri"/>
                <a:ea typeface="Calibri"/>
              </a:rPr>
              <a:t>Transformation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somma pesata + attivazione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Shape 12"/>
          <p:cNvSpPr/>
          <p:nvPr/>
        </p:nvSpPr>
        <p:spPr>
          <a:xfrm>
            <a:off x="8046720" y="4023360"/>
            <a:ext cx="866880" cy="866880"/>
          </a:xfrm>
          <a:prstGeom prst="ellipse">
            <a:avLst/>
          </a:prstGeom>
          <a:solidFill>
            <a:srgbClr val="1a7a4c"/>
          </a:solidFill>
          <a:ln w="0">
            <a:noFill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13"/>
          <p:cNvSpPr/>
          <p:nvPr/>
        </p:nvSpPr>
        <p:spPr>
          <a:xfrm>
            <a:off x="8046720" y="4023360"/>
            <a:ext cx="866880" cy="86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Georgia"/>
                <a:ea typeface="Georgia"/>
              </a:rPr>
              <a:t>I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4"/>
          <p:cNvSpPr/>
          <p:nvPr/>
        </p:nvSpPr>
        <p:spPr>
          <a:xfrm>
            <a:off x="9052560" y="4023360"/>
            <a:ext cx="24670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Calibri"/>
                <a:ea typeface="Calibri"/>
              </a:rPr>
              <a:t>Inference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l’uscita: la stima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15"/>
          <p:cNvSpPr/>
          <p:nvPr/>
        </p:nvSpPr>
        <p:spPr>
          <a:xfrm>
            <a:off x="731520" y="5760720"/>
            <a:ext cx="10056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2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FTI è una lente didattica moderna, non la sigla storica.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Radici statistiche: Galton e Pearson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5"/>
          <p:cNvSpPr/>
          <p:nvPr/>
        </p:nvSpPr>
        <p:spPr>
          <a:xfrm>
            <a:off x="731520" y="1828800"/>
            <a:ext cx="5210280" cy="329004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6"/>
          <p:cNvSpPr/>
          <p:nvPr/>
        </p:nvSpPr>
        <p:spPr>
          <a:xfrm>
            <a:off x="731520" y="1828800"/>
            <a:ext cx="80640" cy="329004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7"/>
          <p:cNvSpPr/>
          <p:nvPr/>
        </p:nvSpPr>
        <p:spPr>
          <a:xfrm>
            <a:off x="93276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Francis Galton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8"/>
          <p:cNvSpPr/>
          <p:nvPr/>
        </p:nvSpPr>
        <p:spPr>
          <a:xfrm>
            <a:off x="932760" y="2505600"/>
            <a:ext cx="484452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Coniò il termine “regressione” studiando la statura: la retta che riassume una nuvola di punti nasce qui. È la stessa retta del nostro laboratorio.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9"/>
          <p:cNvSpPr/>
          <p:nvPr/>
        </p:nvSpPr>
        <p:spPr>
          <a:xfrm>
            <a:off x="6309360" y="1828800"/>
            <a:ext cx="5210280" cy="329004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0"/>
          <p:cNvSpPr/>
          <p:nvPr/>
        </p:nvSpPr>
        <p:spPr>
          <a:xfrm>
            <a:off x="6309360" y="1828800"/>
            <a:ext cx="80640" cy="329004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11"/>
          <p:cNvSpPr/>
          <p:nvPr/>
        </p:nvSpPr>
        <p:spPr>
          <a:xfrm>
            <a:off x="651060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Karl Pearson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2"/>
          <p:cNvSpPr/>
          <p:nvPr/>
        </p:nvSpPr>
        <p:spPr>
          <a:xfrm>
            <a:off x="6510600" y="2505600"/>
            <a:ext cx="484452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Diede le fondamenta matematiche: il coefficiente di correlazione (−1 … +1) e gran parte della statistica moderna. Galton intuì, Pearson formalizzò.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3"/>
          <p:cNvSpPr/>
          <p:nvPr/>
        </p:nvSpPr>
        <p:spPr>
          <a:xfrm>
            <a:off x="731520" y="5486400"/>
            <a:ext cx="1051380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Quando una rete “impara”, fa su scala enorme ciò che Galton faceva con carta e matita.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Allucinazioni e non-senzienza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5"/>
          <p:cNvSpPr/>
          <p:nvPr/>
        </p:nvSpPr>
        <p:spPr>
          <a:xfrm>
            <a:off x="731520" y="1828800"/>
            <a:ext cx="5210280" cy="33814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6"/>
          <p:cNvSpPr/>
          <p:nvPr/>
        </p:nvSpPr>
        <p:spPr>
          <a:xfrm>
            <a:off x="731520" y="1828800"/>
            <a:ext cx="80640" cy="338148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7"/>
          <p:cNvSpPr/>
          <p:nvPr/>
        </p:nvSpPr>
        <p:spPr>
          <a:xfrm>
            <a:off x="93276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Perché allucina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8"/>
          <p:cNvSpPr/>
          <p:nvPr/>
        </p:nvSpPr>
        <p:spPr>
          <a:xfrm>
            <a:off x="932760" y="2505600"/>
            <a:ext cx="484452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Il modello stima il più “probabile”, non il “vero”. Dove i dati mancano, produce comunque qualcosa di fluente — a volte falso. Non è una bugia: non c’è nessuno che voglia ingannare.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9"/>
          <p:cNvSpPr/>
          <p:nvPr/>
        </p:nvSpPr>
        <p:spPr>
          <a:xfrm>
            <a:off x="6309360" y="1828800"/>
            <a:ext cx="5210280" cy="338148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10"/>
          <p:cNvSpPr/>
          <p:nvPr/>
        </p:nvSpPr>
        <p:spPr>
          <a:xfrm>
            <a:off x="6309360" y="1828800"/>
            <a:ext cx="80640" cy="338148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11"/>
          <p:cNvSpPr/>
          <p:nvPr/>
        </p:nvSpPr>
        <p:spPr>
          <a:xfrm>
            <a:off x="6510600" y="1993320"/>
            <a:ext cx="48445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Non è senziente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2"/>
          <p:cNvSpPr/>
          <p:nvPr/>
        </p:nvSpPr>
        <p:spPr>
          <a:xfrm>
            <a:off x="6510600" y="2505600"/>
            <a:ext cx="484452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Nessuna coscienza né desideri: una funzione matematica, enorme, che trasforma numeri in numeri. La fiducia si concede agli strumenti, non si presta come a una persona.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13"/>
          <p:cNvSpPr/>
          <p:nvPr/>
        </p:nvSpPr>
        <p:spPr>
          <a:xfrm>
            <a:off x="731520" y="5532120"/>
            <a:ext cx="10513800" cy="54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i="1" lang="en-US" sz="18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Rimedio: dare contesto vero al momento giusto — è il mestiere di MCP.</a:t>
            </a: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0"/>
          <p:cNvSpPr/>
          <p:nvPr/>
        </p:nvSpPr>
        <p:spPr>
          <a:xfrm>
            <a:off x="640080" y="502920"/>
            <a:ext cx="151920" cy="15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650" strike="noStrike" u="none">
                <a:solidFill>
                  <a:srgbClr val="b3863a"/>
                </a:solidFill>
                <a:effectLst/>
                <a:uFillTx/>
                <a:latin typeface="Georgia"/>
                <a:ea typeface="Georgia"/>
              </a:rPr>
              <a:t>★</a:t>
            </a:r>
            <a:endParaRPr b="0" lang="it-IT" sz="6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"/>
          <p:cNvSpPr/>
          <p:nvPr/>
        </p:nvSpPr>
        <p:spPr>
          <a:xfrm>
            <a:off x="1143000" y="457200"/>
            <a:ext cx="7724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Il vocabolario dell’AI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2">
            <a:hlinkClick r:id="rId1"/>
          </p:cNvPr>
          <p:cNvSpPr/>
          <p:nvPr/>
        </p:nvSpPr>
        <p:spPr>
          <a:xfrm>
            <a:off x="8961120" y="567000"/>
            <a:ext cx="2558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3"/>
          <p:cNvSpPr/>
          <p:nvPr/>
        </p:nvSpPr>
        <p:spPr>
          <a:xfrm>
            <a:off x="640080" y="6355080"/>
            <a:ext cx="54846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300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ARTEFARITA INFERENCO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4"/>
          <p:cNvSpPr/>
          <p:nvPr/>
        </p:nvSpPr>
        <p:spPr>
          <a:xfrm>
            <a:off x="7863840" y="6355080"/>
            <a:ext cx="365580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900" spc="99" strike="noStrike" u="none">
                <a:solidFill>
                  <a:srgbClr val="44524b"/>
                </a:solidFill>
                <a:effectLst/>
                <a:uFillTx/>
                <a:latin typeface="Calibri"/>
                <a:ea typeface="Calibri"/>
              </a:rPr>
              <a:t>CEM · Ruben Conti</a:t>
            </a:r>
            <a:endParaRPr b="0" lang="it-IT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5"/>
          <p:cNvSpPr/>
          <p:nvPr/>
        </p:nvSpPr>
        <p:spPr>
          <a:xfrm>
            <a:off x="640080" y="1874520"/>
            <a:ext cx="1991520" cy="36558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6"/>
          <p:cNvSpPr/>
          <p:nvPr/>
        </p:nvSpPr>
        <p:spPr>
          <a:xfrm>
            <a:off x="640080" y="1874520"/>
            <a:ext cx="80640" cy="36558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7"/>
          <p:cNvSpPr/>
          <p:nvPr/>
        </p:nvSpPr>
        <p:spPr>
          <a:xfrm>
            <a:off x="841320" y="2039040"/>
            <a:ext cx="1625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Chatbot &amp; Agenti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8"/>
          <p:cNvSpPr/>
          <p:nvPr/>
        </p:nvSpPr>
        <p:spPr>
          <a:xfrm>
            <a:off x="841320" y="2551320"/>
            <a:ext cx="16257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Rispondere vs ricevere un compito ed eseguirlo con strumenti.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9"/>
          <p:cNvSpPr/>
          <p:nvPr/>
        </p:nvSpPr>
        <p:spPr>
          <a:xfrm>
            <a:off x="2871360" y="1874520"/>
            <a:ext cx="1991520" cy="36558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0"/>
          <p:cNvSpPr/>
          <p:nvPr/>
        </p:nvSpPr>
        <p:spPr>
          <a:xfrm>
            <a:off x="2871360" y="1874520"/>
            <a:ext cx="80640" cy="36558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11"/>
          <p:cNvSpPr/>
          <p:nvPr/>
        </p:nvSpPr>
        <p:spPr>
          <a:xfrm>
            <a:off x="3072240" y="2039040"/>
            <a:ext cx="1625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Token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2"/>
          <p:cNvSpPr/>
          <p:nvPr/>
        </p:nvSpPr>
        <p:spPr>
          <a:xfrm>
            <a:off x="3072240" y="2551320"/>
            <a:ext cx="16257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L’unità di testo: tutto si misura — e si paga — in token.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13"/>
          <p:cNvSpPr/>
          <p:nvPr/>
        </p:nvSpPr>
        <p:spPr>
          <a:xfrm>
            <a:off x="5102280" y="1874520"/>
            <a:ext cx="1991520" cy="36558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4"/>
          <p:cNvSpPr/>
          <p:nvPr/>
        </p:nvSpPr>
        <p:spPr>
          <a:xfrm>
            <a:off x="5102280" y="1874520"/>
            <a:ext cx="80640" cy="36558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15"/>
          <p:cNvSpPr/>
          <p:nvPr/>
        </p:nvSpPr>
        <p:spPr>
          <a:xfrm>
            <a:off x="5303520" y="2039040"/>
            <a:ext cx="1625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Prompt &amp; Skills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6"/>
          <p:cNvSpPr/>
          <p:nvPr/>
        </p:nvSpPr>
        <p:spPr>
          <a:xfrm>
            <a:off x="5303520" y="2551320"/>
            <a:ext cx="16257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La richiesta; e i pacchetti di istruzioni riusabili.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Shape 17"/>
          <p:cNvSpPr/>
          <p:nvPr/>
        </p:nvSpPr>
        <p:spPr>
          <a:xfrm>
            <a:off x="7333560" y="1874520"/>
            <a:ext cx="1991520" cy="36558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18"/>
          <p:cNvSpPr/>
          <p:nvPr/>
        </p:nvSpPr>
        <p:spPr>
          <a:xfrm>
            <a:off x="7333560" y="1874520"/>
            <a:ext cx="80640" cy="3655800"/>
          </a:xfrm>
          <a:prstGeom prst="rect">
            <a:avLst/>
          </a:prstGeom>
          <a:solidFill>
            <a:srgbClr val="b3863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19"/>
          <p:cNvSpPr/>
          <p:nvPr/>
        </p:nvSpPr>
        <p:spPr>
          <a:xfrm>
            <a:off x="7534800" y="2039040"/>
            <a:ext cx="1625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MCP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0"/>
          <p:cNvSpPr/>
          <p:nvPr/>
        </p:nvSpPr>
        <p:spPr>
          <a:xfrm>
            <a:off x="7534800" y="2551320"/>
            <a:ext cx="16257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Lo standard che collega il modello a dati e strumenti.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Shape 21"/>
          <p:cNvSpPr/>
          <p:nvPr/>
        </p:nvSpPr>
        <p:spPr>
          <a:xfrm>
            <a:off x="9564480" y="1874520"/>
            <a:ext cx="1991520" cy="3655800"/>
          </a:xfrm>
          <a:prstGeom prst="rect">
            <a:avLst/>
          </a:prstGeom>
          <a:solidFill>
            <a:srgbClr val="eaf1ec"/>
          </a:solidFill>
          <a:ln w="12700">
            <a:solidFill>
              <a:srgbClr val="cfe0d5"/>
            </a:solidFill>
            <a:round/>
          </a:ln>
          <a:effectLst>
            <a:outerShdw algn="bl" blurRad="88920" dir="8100000" dist="37674" kx="0" ky="0" rotWithShape="0" sx="100000" sy="100000">
              <a:srgbClr val="1b2620">
                <a:alpha val="16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2"/>
          <p:cNvSpPr/>
          <p:nvPr/>
        </p:nvSpPr>
        <p:spPr>
          <a:xfrm>
            <a:off x="9564480" y="1874520"/>
            <a:ext cx="80640" cy="3655800"/>
          </a:xfrm>
          <a:prstGeom prst="rect">
            <a:avLst/>
          </a:prstGeom>
          <a:solidFill>
            <a:srgbClr val="1a7a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it-IT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3"/>
          <p:cNvSpPr/>
          <p:nvPr/>
        </p:nvSpPr>
        <p:spPr>
          <a:xfrm>
            <a:off x="9765720" y="2039040"/>
            <a:ext cx="16257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f5234"/>
                </a:solidFill>
                <a:effectLst/>
                <a:uFillTx/>
                <a:latin typeface="Georgia"/>
                <a:ea typeface="Georgia"/>
              </a:rPr>
              <a:t>Maieutica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4"/>
          <p:cNvSpPr/>
          <p:nvPr/>
        </p:nvSpPr>
        <p:spPr>
          <a:xfrm>
            <a:off x="9765720" y="2551320"/>
            <a:ext cx="162576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5000"/>
              </a:lnSpc>
              <a:tabLst>
                <a:tab algn="l" pos="0"/>
              </a:tabLst>
            </a:pPr>
            <a:r>
              <a:rPr b="0" lang="en-US" sz="2000" strike="noStrike" u="none">
                <a:solidFill>
                  <a:srgbClr val="1b2620"/>
                </a:solidFill>
                <a:effectLst/>
                <a:uFillTx/>
                <a:latin typeface="Calibri"/>
                <a:ea typeface="Calibri"/>
              </a:rPr>
              <a:t>Conversare per iterazioni: è così che nasce la qualità.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Application>LibreOffice/25.2.7.2$Windows_X86_64 LibreOffice_project/5cbfd1ab6520636bb5f7b99185aa69bd7456825d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2026-06-08T13:16:05Z</dcterms:created>
  <dc:creator>Ruben Conti</dc:creator>
  <dc:description/>
  <dc:language>it-IT</dc:language>
  <cp:lastModifiedBy/>
  <dcterms:modified xsi:type="dcterms:W3CDTF">2026-06-25T08:09:33Z</dcterms:modified>
  <cp:revision>8</cp:revision>
  <dc:subject>PptxGenJS Presentation</dc:subject>
  <dc:title>Artefarita Inferenco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16</vt:i4>
  </property>
  <property fmtid="{D5CDD505-2E9C-101B-9397-08002B2CF9AE}" pid="3" name="PresentationFormat">
    <vt:lpwstr>On-screen Show (16:9)</vt:lpwstr>
  </property>
  <property fmtid="{D5CDD505-2E9C-101B-9397-08002B2CF9AE}" pid="4" name="Slides">
    <vt:i4>16</vt:i4>
  </property>
</Properties>
</file>